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5"/>
  </p:sldMasterIdLst>
  <p:notesMasterIdLst>
    <p:notesMasterId r:id="rId12"/>
  </p:notesMasterIdLst>
  <p:sldIdLst>
    <p:sldId id="2872" r:id="rId6"/>
    <p:sldId id="2904" r:id="rId7"/>
    <p:sldId id="2909" r:id="rId8"/>
    <p:sldId id="2910" r:id="rId9"/>
    <p:sldId id="2914" r:id="rId10"/>
    <p:sldId id="2931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8EC6"/>
    <a:srgbClr val="26A0DA"/>
    <a:srgbClr val="747476"/>
    <a:srgbClr val="CD5319"/>
    <a:srgbClr val="FF9900"/>
    <a:srgbClr val="102842"/>
    <a:srgbClr val="F47429"/>
    <a:srgbClr val="27658D"/>
    <a:srgbClr val="398EC5"/>
    <a:srgbClr val="FF93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73"/>
  </p:normalViewPr>
  <p:slideViewPr>
    <p:cSldViewPr snapToGrid="0" snapToObjects="1">
      <p:cViewPr varScale="1">
        <p:scale>
          <a:sx n="111" d="100"/>
          <a:sy n="111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4" Type="http://schemas.openxmlformats.org/officeDocument/2006/relationships/presProps" Target="presProps.xml"/><Relationship Id="rId9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83E80-861A-ED4B-986D-65503A87801D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4309A-030D-5749-B1DF-D744D7A4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2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118B-BFFE-C74D-8E5D-AB6D55F9C99E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3F89-7668-1540-AD5C-795EA2E3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91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118B-BFFE-C74D-8E5D-AB6D55F9C99E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3F89-7668-1540-AD5C-795EA2E3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7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118B-BFFE-C74D-8E5D-AB6D55F9C99E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3F89-7668-1540-AD5C-795EA2E3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8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118B-BFFE-C74D-8E5D-AB6D55F9C99E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3F89-7668-1540-AD5C-795EA2E3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4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118B-BFFE-C74D-8E5D-AB6D55F9C99E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3F89-7668-1540-AD5C-795EA2E3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6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118B-BFFE-C74D-8E5D-AB6D55F9C99E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3F89-7668-1540-AD5C-795EA2E3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50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118B-BFFE-C74D-8E5D-AB6D55F9C99E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3F89-7668-1540-AD5C-795EA2E3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76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118B-BFFE-C74D-8E5D-AB6D55F9C99E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3F89-7668-1540-AD5C-795EA2E3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65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118B-BFFE-C74D-8E5D-AB6D55F9C99E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3F89-7668-1540-AD5C-795EA2E3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2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118B-BFFE-C74D-8E5D-AB6D55F9C99E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3F89-7668-1540-AD5C-795EA2E3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6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118B-BFFE-C74D-8E5D-AB6D55F9C99E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3F89-7668-1540-AD5C-795EA2E3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8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C118B-BFFE-C74D-8E5D-AB6D55F9C99E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C3F89-7668-1540-AD5C-795EA2E3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9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ttps/totikaprequal-avetta.co.nz/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g"/><Relationship Id="rId7" Type="http://schemas.openxmlformats.org/officeDocument/2006/relationships/image" Target="../media/image11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sky, day, several&#10;&#10;Description automatically generated">
            <a:extLst>
              <a:ext uri="{FF2B5EF4-FFF2-40B4-BE49-F238E27FC236}">
                <a16:creationId xmlns:a16="http://schemas.microsoft.com/office/drawing/2014/main" id="{034DBE5A-D43C-30B4-67D8-346E31E55B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84" r="17352"/>
          <a:stretch/>
        </p:blipFill>
        <p:spPr>
          <a:xfrm>
            <a:off x="-1" y="0"/>
            <a:ext cx="9144001" cy="6858000"/>
          </a:xfrm>
          <a:prstGeom prst="rect">
            <a:avLst/>
          </a:prstGeom>
          <a:solidFill>
            <a:srgbClr val="398EC6">
              <a:alpha val="36000"/>
            </a:srgbClr>
          </a:solidFill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39CC57E-1F47-A296-2A1B-EA7D795D07A7}"/>
              </a:ext>
            </a:extLst>
          </p:cNvPr>
          <p:cNvSpPr/>
          <p:nvPr/>
        </p:nvSpPr>
        <p:spPr>
          <a:xfrm>
            <a:off x="-138896" y="1400537"/>
            <a:ext cx="9734309" cy="1034585"/>
          </a:xfrm>
          <a:prstGeom prst="rect">
            <a:avLst/>
          </a:prstGeom>
          <a:solidFill>
            <a:schemeClr val="accent3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B381A0-72DA-11B1-5DAB-9685C2907D45}"/>
              </a:ext>
            </a:extLst>
          </p:cNvPr>
          <p:cNvSpPr/>
          <p:nvPr/>
        </p:nvSpPr>
        <p:spPr>
          <a:xfrm>
            <a:off x="-138896" y="3651752"/>
            <a:ext cx="9873205" cy="1998672"/>
          </a:xfrm>
          <a:prstGeom prst="rect">
            <a:avLst/>
          </a:prstGeom>
          <a:solidFill>
            <a:schemeClr val="accent3">
              <a:lumMod val="20000"/>
              <a:lumOff val="8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A7FDF9-5665-E347-81B4-DC3E21E6517D}"/>
              </a:ext>
            </a:extLst>
          </p:cNvPr>
          <p:cNvSpPr txBox="1"/>
          <p:nvPr/>
        </p:nvSpPr>
        <p:spPr>
          <a:xfrm>
            <a:off x="963383" y="3608434"/>
            <a:ext cx="72172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Lato Black" panose="020F0502020204030203" pitchFamily="34" charset="77"/>
              </a:rPr>
              <a:t>COMPANY</a:t>
            </a:r>
            <a:br>
              <a:rPr lang="en-US" sz="3600" b="1" dirty="0">
                <a:solidFill>
                  <a:schemeClr val="bg1"/>
                </a:solidFill>
                <a:latin typeface="Lato Black" panose="020F0502020204030203" pitchFamily="34" charset="77"/>
              </a:rPr>
            </a:br>
            <a:r>
              <a:rPr lang="en-US" sz="3600" b="1" dirty="0">
                <a:solidFill>
                  <a:schemeClr val="bg1"/>
                </a:solidFill>
                <a:latin typeface="Lato Black" panose="020F0502020204030203" pitchFamily="34" charset="77"/>
              </a:rPr>
              <a:t>PREQUALIFICATION</a:t>
            </a:r>
            <a:br>
              <a:rPr lang="en-US" sz="3600" b="1" dirty="0">
                <a:solidFill>
                  <a:schemeClr val="bg1"/>
                </a:solidFill>
                <a:latin typeface="Lato Black" panose="020F0502020204030203" pitchFamily="34" charset="77"/>
              </a:rPr>
            </a:br>
            <a:endParaRPr lang="en-US" sz="3600" b="1" dirty="0">
              <a:solidFill>
                <a:schemeClr val="bg1"/>
              </a:solidFill>
              <a:latin typeface="Lato Black" panose="020F0502020204030203" pitchFamily="34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E3EE56-9AAD-D4F9-4DF1-FEC00845DA9E}"/>
              </a:ext>
            </a:extLst>
          </p:cNvPr>
          <p:cNvSpPr txBox="1"/>
          <p:nvPr/>
        </p:nvSpPr>
        <p:spPr>
          <a:xfrm>
            <a:off x="2546430" y="4819427"/>
            <a:ext cx="4363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</a:rPr>
              <a:t>USER GUIDE TO RENEWING REEGISTRATION, FILES AND SMS REVIEW</a:t>
            </a:r>
            <a:b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</a:rPr>
              <a:t>v1.2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5C463E2-504D-16A5-E53B-37FAC6F522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2970"/>
          <a:stretch/>
        </p:blipFill>
        <p:spPr>
          <a:xfrm>
            <a:off x="3157224" y="1490618"/>
            <a:ext cx="3142068" cy="8544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943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sky, day, several&#10;&#10;Description automatically generated">
            <a:extLst>
              <a:ext uri="{FF2B5EF4-FFF2-40B4-BE49-F238E27FC236}">
                <a16:creationId xmlns:a16="http://schemas.microsoft.com/office/drawing/2014/main" id="{034DBE5A-D43C-30B4-67D8-346E31E55B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84" r="17352"/>
          <a:stretch/>
        </p:blipFill>
        <p:spPr>
          <a:xfrm>
            <a:off x="-1" y="0"/>
            <a:ext cx="9144001" cy="6858000"/>
          </a:xfrm>
          <a:prstGeom prst="rect">
            <a:avLst/>
          </a:prstGeom>
          <a:solidFill>
            <a:srgbClr val="398EC6">
              <a:alpha val="36000"/>
            </a:srgbClr>
          </a:solidFill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EB381A0-72DA-11B1-5DAB-9685C2907D45}"/>
              </a:ext>
            </a:extLst>
          </p:cNvPr>
          <p:cNvSpPr/>
          <p:nvPr/>
        </p:nvSpPr>
        <p:spPr>
          <a:xfrm>
            <a:off x="-138896" y="3429000"/>
            <a:ext cx="9873205" cy="822582"/>
          </a:xfrm>
          <a:prstGeom prst="rect">
            <a:avLst/>
          </a:prstGeom>
          <a:solidFill>
            <a:schemeClr val="accent3">
              <a:lumMod val="20000"/>
              <a:lumOff val="8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22A1EA-FF4D-8669-DDFC-45AAEBD5FFB8}"/>
              </a:ext>
            </a:extLst>
          </p:cNvPr>
          <p:cNvGrpSpPr/>
          <p:nvPr/>
        </p:nvGrpSpPr>
        <p:grpSpPr>
          <a:xfrm>
            <a:off x="1461600" y="3492000"/>
            <a:ext cx="6222107" cy="759582"/>
            <a:chOff x="2250913" y="7436720"/>
            <a:chExt cx="16592283" cy="202555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31749A-9FE2-845B-5704-BA0BA7F966B7}"/>
                </a:ext>
              </a:extLst>
            </p:cNvPr>
            <p:cNvSpPr txBox="1"/>
            <p:nvPr/>
          </p:nvSpPr>
          <p:spPr>
            <a:xfrm>
              <a:off x="10299011" y="8785162"/>
              <a:ext cx="492616" cy="677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endParaRPr lang="en-US" sz="1050" spc="225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A6181A2-6725-6523-B924-7398C93020D9}"/>
                </a:ext>
              </a:extLst>
            </p:cNvPr>
            <p:cNvSpPr txBox="1"/>
            <p:nvPr/>
          </p:nvSpPr>
          <p:spPr>
            <a:xfrm>
              <a:off x="2250913" y="7436720"/>
              <a:ext cx="16592283" cy="17235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b="1" dirty="0">
                  <a:solidFill>
                    <a:schemeClr val="bg1"/>
                  </a:solidFill>
                  <a:latin typeface="Lato Black" panose="020F0502020204030203" pitchFamily="34" charset="77"/>
                  <a:ea typeface="Lato Black" panose="020F0502020204030203" pitchFamily="34" charset="0"/>
                  <a:cs typeface="Lato Black" panose="020F0502020204030203" pitchFamily="34" charset="0"/>
                </a:rPr>
                <a:t>ACCESS &amp; REGISTRATION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3DFD529-0B23-927D-5DFC-9B43A29F9DCF}"/>
              </a:ext>
            </a:extLst>
          </p:cNvPr>
          <p:cNvSpPr/>
          <p:nvPr/>
        </p:nvSpPr>
        <p:spPr>
          <a:xfrm>
            <a:off x="-138896" y="1400537"/>
            <a:ext cx="9734309" cy="1034585"/>
          </a:xfrm>
          <a:prstGeom prst="rect">
            <a:avLst/>
          </a:prstGeom>
          <a:solidFill>
            <a:schemeClr val="accent3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F6AC0B2-D3C6-43D6-0E34-67B70512E4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2970"/>
          <a:stretch/>
        </p:blipFill>
        <p:spPr>
          <a:xfrm>
            <a:off x="3157224" y="1490618"/>
            <a:ext cx="3142068" cy="8544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6567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772EEBDB-284D-4E09-9D0C-59219A608D22}"/>
              </a:ext>
            </a:extLst>
          </p:cNvPr>
          <p:cNvSpPr/>
          <p:nvPr/>
        </p:nvSpPr>
        <p:spPr>
          <a:xfrm>
            <a:off x="0" y="0"/>
            <a:ext cx="3821372" cy="6729801"/>
          </a:xfrm>
          <a:prstGeom prst="rect">
            <a:avLst/>
          </a:prstGeom>
          <a:solidFill>
            <a:srgbClr val="102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675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880" y="480378"/>
            <a:ext cx="5566926" cy="369332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tlCol="0">
            <a:spAutoFit/>
          </a:bodyPr>
          <a:lstStyle/>
          <a:p>
            <a:r>
              <a:rPr lang="en-US" sz="2100" b="1" dirty="0">
                <a:solidFill>
                  <a:srgbClr val="00B0F0"/>
                </a:solidFill>
                <a:latin typeface="Lato Black" panose="020F0502020204030203" pitchFamily="34" charset="77"/>
              </a:rPr>
              <a:t>Visit Support Page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2ED170-5978-A040-B8AB-B51BE5EBAF6E}"/>
              </a:ext>
            </a:extLst>
          </p:cNvPr>
          <p:cNvSpPr/>
          <p:nvPr/>
        </p:nvSpPr>
        <p:spPr>
          <a:xfrm>
            <a:off x="348407" y="532060"/>
            <a:ext cx="257496" cy="233333"/>
          </a:xfrm>
          <a:prstGeom prst="rect">
            <a:avLst/>
          </a:prstGeom>
          <a:solidFill>
            <a:schemeClr val="bg1"/>
          </a:solidFill>
          <a:ln>
            <a:solidFill>
              <a:srgbClr val="1028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8F18A508-B340-D844-9059-5697CEE18047}"/>
              </a:ext>
            </a:extLst>
          </p:cNvPr>
          <p:cNvSpPr txBox="1">
            <a:spLocks/>
          </p:cNvSpPr>
          <p:nvPr/>
        </p:nvSpPr>
        <p:spPr>
          <a:xfrm>
            <a:off x="348407" y="983571"/>
            <a:ext cx="3355492" cy="1272273"/>
          </a:xfrm>
          <a:prstGeom prst="rect">
            <a:avLst/>
          </a:prstGeom>
        </p:spPr>
        <p:txBody>
          <a:bodyPr vert="horz" wrap="square" lIns="36000" tIns="0" rIns="81538" bIns="4076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500" b="1" spc="-4" dirty="0">
                <a:solidFill>
                  <a:schemeClr val="bg1"/>
                </a:solidFill>
                <a:latin typeface="Lato" panose="020F0502020204030203" pitchFamily="34" charset="77"/>
                <a:ea typeface="Lato Light" panose="020F0502020204030203" pitchFamily="34" charset="0"/>
                <a:cs typeface="Times New Roman" panose="02020603050405020304" pitchFamily="18" charset="0"/>
              </a:rPr>
              <a:t>Head to the </a:t>
            </a:r>
            <a:r>
              <a:rPr lang="en-US" sz="1500" b="1" spc="-4" dirty="0" err="1">
                <a:solidFill>
                  <a:schemeClr val="bg1"/>
                </a:solidFill>
                <a:latin typeface="Lato" panose="020F0502020204030203" pitchFamily="34" charset="77"/>
                <a:ea typeface="Lato Light" panose="020F0502020204030203" pitchFamily="34" charset="0"/>
                <a:cs typeface="Times New Roman" panose="02020603050405020304" pitchFamily="18" charset="0"/>
              </a:rPr>
              <a:t>Tōtika</a:t>
            </a:r>
            <a:r>
              <a:rPr lang="en-US" sz="1500" b="1" spc="-4" dirty="0">
                <a:solidFill>
                  <a:schemeClr val="bg1"/>
                </a:solidFill>
                <a:latin typeface="Lato" panose="020F0502020204030203" pitchFamily="34" charset="77"/>
                <a:ea typeface="Lato Light" panose="020F0502020204030203" pitchFamily="34" charset="0"/>
                <a:cs typeface="Times New Roman" panose="02020603050405020304" pitchFamily="18" charset="0"/>
              </a:rPr>
              <a:t> page to learn more.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500" b="1" spc="-4" dirty="0">
                <a:solidFill>
                  <a:schemeClr val="bg1"/>
                </a:solidFill>
                <a:latin typeface="Lato" panose="020F0502020204030203" pitchFamily="34" charset="77"/>
                <a:ea typeface="Lato Light" panose="020F0502020204030203" pitchFamily="34" charset="0"/>
                <a:cs typeface="Times New Roman" panose="02020603050405020304" pitchFamily="18" charset="0"/>
                <a:hlinkClick r:id="rId3"/>
              </a:rPr>
              <a:t>https://totikaprequal-avetta.co.nz/</a:t>
            </a:r>
            <a:endParaRPr lang="en-US" sz="1500" b="1" spc="-4" dirty="0">
              <a:solidFill>
                <a:schemeClr val="bg1"/>
              </a:solidFill>
              <a:latin typeface="Lato" panose="020F0502020204030203" pitchFamily="34" charset="77"/>
              <a:ea typeface="Lato Light" panose="020F0502020204030203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500" b="1" spc="-4" dirty="0">
                <a:solidFill>
                  <a:schemeClr val="bg1"/>
                </a:solidFill>
                <a:latin typeface="Lato" panose="020F0502020204030203" pitchFamily="34" charset="77"/>
                <a:ea typeface="Lato Light" panose="020F0502020204030203" pitchFamily="34" charset="0"/>
                <a:cs typeface="Times New Roman" panose="02020603050405020304" pitchFamily="18" charset="0"/>
              </a:rPr>
              <a:t>When ready, click </a:t>
            </a:r>
            <a:r>
              <a:rPr lang="en-US" sz="1500" i="1" spc="-4" dirty="0">
                <a:solidFill>
                  <a:schemeClr val="bg1"/>
                </a:solidFill>
                <a:latin typeface="Lato" panose="020F0502020204030203" pitchFamily="34" charset="77"/>
                <a:ea typeface="Lato Light" panose="020F0502020204030203" pitchFamily="34" charset="0"/>
                <a:cs typeface="Times New Roman" panose="02020603050405020304" pitchFamily="18" charset="0"/>
              </a:rPr>
              <a:t>Register Now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944184-BC03-4F5F-858C-CA151CC697C1}"/>
              </a:ext>
            </a:extLst>
          </p:cNvPr>
          <p:cNvSpPr txBox="1"/>
          <p:nvPr/>
        </p:nvSpPr>
        <p:spPr>
          <a:xfrm>
            <a:off x="4053914" y="532231"/>
            <a:ext cx="4517784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spcBef>
                <a:spcPts val="600"/>
              </a:spcBef>
              <a:spcAft>
                <a:spcPts val="600"/>
              </a:spcAft>
              <a:buClr>
                <a:srgbClr val="398EC5"/>
              </a:buClr>
              <a:buFont typeface="Wingdings" panose="05000000000000000000" pitchFamily="2" charset="2"/>
              <a:buChar char="§"/>
              <a:defRPr sz="1050" b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AU" sz="1200" b="0" dirty="0">
                <a:solidFill>
                  <a:srgbClr val="747476"/>
                </a:solidFill>
              </a:rPr>
              <a:t>Dedicated webpage for all things </a:t>
            </a:r>
            <a:r>
              <a:rPr lang="en-AU" sz="1200" b="0" dirty="0" err="1">
                <a:solidFill>
                  <a:srgbClr val="747476"/>
                </a:solidFill>
              </a:rPr>
              <a:t>Tōtika</a:t>
            </a:r>
            <a:r>
              <a:rPr lang="en-AU" sz="1200" b="0" dirty="0">
                <a:solidFill>
                  <a:srgbClr val="747476"/>
                </a:solidFill>
              </a:rPr>
              <a:t> Company Pre-qualification related.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AU" sz="1200" b="0" dirty="0">
                <a:solidFill>
                  <a:srgbClr val="747476"/>
                </a:solidFill>
              </a:rPr>
              <a:t>Details the </a:t>
            </a:r>
            <a:r>
              <a:rPr lang="en-AU" sz="1200" b="0" dirty="0" err="1">
                <a:solidFill>
                  <a:srgbClr val="747476"/>
                </a:solidFill>
              </a:rPr>
              <a:t>Tōtika</a:t>
            </a:r>
            <a:r>
              <a:rPr lang="en-AU" sz="1200" b="0" dirty="0">
                <a:solidFill>
                  <a:srgbClr val="747476"/>
                </a:solidFill>
              </a:rPr>
              <a:t> member scheme.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AU" sz="1200" b="0" dirty="0">
                <a:solidFill>
                  <a:srgbClr val="747476"/>
                </a:solidFill>
              </a:rPr>
              <a:t>Contains step-by-step process. contact details and FAQ’s.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AU" b="0" dirty="0"/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AU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CAE82D-30AD-1D7F-C17E-386CC02D84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65"/>
          <a:stretch/>
        </p:blipFill>
        <p:spPr>
          <a:xfrm>
            <a:off x="2342006" y="2587925"/>
            <a:ext cx="6139432" cy="35426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2367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772EEBDB-284D-4E09-9D0C-59219A608D22}"/>
              </a:ext>
            </a:extLst>
          </p:cNvPr>
          <p:cNvSpPr/>
          <p:nvPr/>
        </p:nvSpPr>
        <p:spPr>
          <a:xfrm>
            <a:off x="0" y="0"/>
            <a:ext cx="3821372" cy="6729801"/>
          </a:xfrm>
          <a:prstGeom prst="rect">
            <a:avLst/>
          </a:prstGeom>
          <a:solidFill>
            <a:srgbClr val="102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675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880" y="480378"/>
            <a:ext cx="5566926" cy="369332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tlCol="0">
            <a:spAutoFit/>
          </a:bodyPr>
          <a:lstStyle/>
          <a:p>
            <a:r>
              <a:rPr lang="en-US" sz="2100" b="1" dirty="0">
                <a:solidFill>
                  <a:srgbClr val="00B0F0"/>
                </a:solidFill>
                <a:latin typeface="Lato Black" panose="020F0502020204030203" pitchFamily="34" charset="77"/>
              </a:rPr>
              <a:t>Registration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2ED170-5978-A040-B8AB-B51BE5EBAF6E}"/>
              </a:ext>
            </a:extLst>
          </p:cNvPr>
          <p:cNvSpPr/>
          <p:nvPr/>
        </p:nvSpPr>
        <p:spPr>
          <a:xfrm>
            <a:off x="348407" y="532060"/>
            <a:ext cx="257496" cy="233333"/>
          </a:xfrm>
          <a:prstGeom prst="rect">
            <a:avLst/>
          </a:prstGeom>
          <a:solidFill>
            <a:schemeClr val="bg1"/>
          </a:solidFill>
          <a:ln>
            <a:solidFill>
              <a:srgbClr val="1028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944184-BC03-4F5F-858C-CA151CC697C1}"/>
              </a:ext>
            </a:extLst>
          </p:cNvPr>
          <p:cNvSpPr txBox="1"/>
          <p:nvPr/>
        </p:nvSpPr>
        <p:spPr>
          <a:xfrm>
            <a:off x="4053914" y="532231"/>
            <a:ext cx="4517784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spcBef>
                <a:spcPts val="600"/>
              </a:spcBef>
              <a:spcAft>
                <a:spcPts val="600"/>
              </a:spcAft>
              <a:buClr>
                <a:srgbClr val="398EC5"/>
              </a:buClr>
              <a:buFont typeface="Wingdings" panose="05000000000000000000" pitchFamily="2" charset="2"/>
              <a:buChar char="§"/>
              <a:defRPr sz="1050" b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AU" sz="1200" b="0" dirty="0">
                <a:solidFill>
                  <a:srgbClr val="747476"/>
                </a:solidFill>
              </a:rPr>
              <a:t>Login is required for future access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AU" sz="1200" b="0" dirty="0">
                <a:solidFill>
                  <a:srgbClr val="747476"/>
                </a:solidFill>
              </a:rPr>
              <a:t>You will be sent an initial verification email that must be validated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AU" sz="1200" b="0" dirty="0">
                <a:solidFill>
                  <a:srgbClr val="747476"/>
                </a:solidFill>
              </a:rPr>
              <a:t>Once competed, access will send a notification email to action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AU" sz="1200" b="0" dirty="0">
                <a:solidFill>
                  <a:srgbClr val="747476"/>
                </a:solidFill>
              </a:rPr>
              <a:t>If you have previously registered, it will inform you. You will be prompted to use the password reset feature if you have forgotten your login.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AU" b="0" dirty="0"/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AU" b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68945F-21AB-EC4F-F87B-2C8482D8A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099" y="3176580"/>
            <a:ext cx="2481955" cy="33931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0493C49-BD5D-71FB-2593-1C94C6FEF3F5}"/>
              </a:ext>
            </a:extLst>
          </p:cNvPr>
          <p:cNvSpPr txBox="1">
            <a:spLocks/>
          </p:cNvSpPr>
          <p:nvPr/>
        </p:nvSpPr>
        <p:spPr>
          <a:xfrm>
            <a:off x="348407" y="983571"/>
            <a:ext cx="3355492" cy="1272273"/>
          </a:xfrm>
          <a:prstGeom prst="rect">
            <a:avLst/>
          </a:prstGeom>
        </p:spPr>
        <p:txBody>
          <a:bodyPr vert="horz" wrap="square" lIns="36000" tIns="0" rIns="81538" bIns="4076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500" b="1" spc="-4" dirty="0">
                <a:solidFill>
                  <a:schemeClr val="bg1"/>
                </a:solidFill>
                <a:latin typeface="Lato" panose="020F0502020204030203" pitchFamily="34" charset="77"/>
                <a:ea typeface="Lato Light" panose="020F0502020204030203" pitchFamily="34" charset="0"/>
                <a:cs typeface="Times New Roman" panose="02020603050405020304" pitchFamily="18" charset="0"/>
              </a:rPr>
              <a:t>Begin by creating a login for the Pre-qualification portal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500" b="1" spc="-4" dirty="0">
                <a:solidFill>
                  <a:schemeClr val="bg1"/>
                </a:solidFill>
                <a:latin typeface="Lato" panose="020F0502020204030203" pitchFamily="34" charset="77"/>
                <a:ea typeface="Lato Light" panose="020F0502020204030203" pitchFamily="34" charset="0"/>
                <a:cs typeface="Times New Roman" panose="02020603050405020304" pitchFamily="18" charset="0"/>
              </a:rPr>
              <a:t>Enter in your details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500" b="1" spc="-4" dirty="0">
                <a:solidFill>
                  <a:schemeClr val="bg1"/>
                </a:solidFill>
                <a:latin typeface="Lato" panose="020F0502020204030203" pitchFamily="34" charset="77"/>
                <a:ea typeface="Lato Light" panose="020F0502020204030203" pitchFamily="34" charset="0"/>
                <a:cs typeface="Times New Roman" panose="02020603050405020304" pitchFamily="18" charset="0"/>
              </a:rPr>
              <a:t>Press </a:t>
            </a:r>
            <a:r>
              <a:rPr lang="en-US" sz="1500" i="1" spc="-4" dirty="0">
                <a:solidFill>
                  <a:schemeClr val="bg1"/>
                </a:solidFill>
                <a:latin typeface="Lato" panose="020F0502020204030203" pitchFamily="34" charset="77"/>
                <a:ea typeface="Lato Light" panose="020F0502020204030203" pitchFamily="34" charset="0"/>
                <a:cs typeface="Times New Roman" panose="02020603050405020304" pitchFamily="18" charset="0"/>
              </a:rPr>
              <a:t>Submit</a:t>
            </a:r>
            <a:r>
              <a:rPr lang="en-US" sz="1500" b="1" spc="-4" dirty="0">
                <a:solidFill>
                  <a:schemeClr val="bg1"/>
                </a:solidFill>
                <a:latin typeface="Lato" panose="020F0502020204030203" pitchFamily="34" charset="77"/>
                <a:ea typeface="Lato Light" panose="020F0502020204030203" pitchFamily="34" charset="0"/>
                <a:cs typeface="Times New Roman" panose="02020603050405020304" pitchFamily="18" charset="0"/>
              </a:rPr>
              <a:t> when done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47A602-CD95-A812-504E-455451BF9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1016" y="3176579"/>
            <a:ext cx="3168178" cy="33931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671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772EEBDB-284D-4E09-9D0C-59219A608D22}"/>
              </a:ext>
            </a:extLst>
          </p:cNvPr>
          <p:cNvSpPr/>
          <p:nvPr/>
        </p:nvSpPr>
        <p:spPr>
          <a:xfrm>
            <a:off x="0" y="0"/>
            <a:ext cx="3821372" cy="6729801"/>
          </a:xfrm>
          <a:prstGeom prst="rect">
            <a:avLst/>
          </a:prstGeom>
          <a:solidFill>
            <a:srgbClr val="102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675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880" y="480378"/>
            <a:ext cx="5566926" cy="369332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tlCol="0">
            <a:spAutoFit/>
          </a:bodyPr>
          <a:lstStyle/>
          <a:p>
            <a:r>
              <a:rPr lang="en-US" sz="2100" b="1" dirty="0">
                <a:solidFill>
                  <a:srgbClr val="00B0F0"/>
                </a:solidFill>
                <a:latin typeface="Lato Black" panose="020F0502020204030203" pitchFamily="34" charset="77"/>
              </a:rPr>
              <a:t>Registration Activation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2ED170-5978-A040-B8AB-B51BE5EBAF6E}"/>
              </a:ext>
            </a:extLst>
          </p:cNvPr>
          <p:cNvSpPr/>
          <p:nvPr/>
        </p:nvSpPr>
        <p:spPr>
          <a:xfrm>
            <a:off x="348407" y="532060"/>
            <a:ext cx="257496" cy="233333"/>
          </a:xfrm>
          <a:prstGeom prst="rect">
            <a:avLst/>
          </a:prstGeom>
          <a:solidFill>
            <a:schemeClr val="bg1"/>
          </a:solidFill>
          <a:ln>
            <a:solidFill>
              <a:srgbClr val="1028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0493C49-BD5D-71FB-2593-1C94C6FEF3F5}"/>
              </a:ext>
            </a:extLst>
          </p:cNvPr>
          <p:cNvSpPr txBox="1">
            <a:spLocks/>
          </p:cNvSpPr>
          <p:nvPr/>
        </p:nvSpPr>
        <p:spPr>
          <a:xfrm>
            <a:off x="348407" y="983571"/>
            <a:ext cx="3355492" cy="1349218"/>
          </a:xfrm>
          <a:prstGeom prst="rect">
            <a:avLst/>
          </a:prstGeom>
        </p:spPr>
        <p:txBody>
          <a:bodyPr vert="horz" wrap="square" lIns="36000" tIns="0" rIns="81538" bIns="4076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500" b="1" spc="-4" dirty="0">
                <a:solidFill>
                  <a:schemeClr val="bg1"/>
                </a:solidFill>
                <a:latin typeface="Lato" panose="020F0502020204030203" pitchFamily="34" charset="77"/>
                <a:ea typeface="Lato Light" panose="020F0502020204030203" pitchFamily="34" charset="0"/>
                <a:cs typeface="Times New Roman" panose="02020603050405020304" pitchFamily="18" charset="0"/>
              </a:rPr>
              <a:t>Press </a:t>
            </a:r>
            <a:r>
              <a:rPr lang="en-US" sz="1500" i="1" spc="-4" dirty="0">
                <a:solidFill>
                  <a:schemeClr val="bg1"/>
                </a:solidFill>
                <a:latin typeface="Lato" panose="020F0502020204030203" pitchFamily="34" charset="77"/>
                <a:ea typeface="Lato Light" panose="020F0502020204030203" pitchFamily="34" charset="0"/>
                <a:cs typeface="Times New Roman" panose="02020603050405020304" pitchFamily="18" charset="0"/>
              </a:rPr>
              <a:t>Activate my Account </a:t>
            </a:r>
            <a:r>
              <a:rPr lang="en-US" sz="1500" b="1" spc="-4" dirty="0">
                <a:solidFill>
                  <a:schemeClr val="bg1"/>
                </a:solidFill>
                <a:latin typeface="Lato" panose="020F0502020204030203" pitchFamily="34" charset="77"/>
                <a:ea typeface="Lato Light" panose="020F0502020204030203" pitchFamily="34" charset="0"/>
                <a:cs typeface="Times New Roman" panose="02020603050405020304" pitchFamily="18" charset="0"/>
              </a:rPr>
              <a:t>within the time period, to continue.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500" b="1" spc="-4" dirty="0">
                <a:solidFill>
                  <a:schemeClr val="bg1"/>
                </a:solidFill>
                <a:latin typeface="Lato" panose="020F0502020204030203" pitchFamily="34" charset="77"/>
                <a:ea typeface="Lato Light" panose="020F0502020204030203" pitchFamily="34" charset="0"/>
                <a:cs typeface="Times New Roman" panose="02020603050405020304" pitchFamily="18" charset="0"/>
              </a:rPr>
              <a:t>Once activated you will be taken to the login screen, notifying you that your account has been activated.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02C187-5FA5-3B7E-6B9B-2C14D537E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95" y="2779225"/>
            <a:ext cx="8356303" cy="35536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679064-0645-DCB4-8A9F-9E3843715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421" y="3823127"/>
            <a:ext cx="2685672" cy="28237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5C9657C-2CBD-1D00-EF5C-F47B6E857822}"/>
              </a:ext>
            </a:extLst>
          </p:cNvPr>
          <p:cNvSpPr txBox="1"/>
          <p:nvPr/>
        </p:nvSpPr>
        <p:spPr>
          <a:xfrm>
            <a:off x="4053914" y="532231"/>
            <a:ext cx="4517784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spcBef>
                <a:spcPts val="600"/>
              </a:spcBef>
              <a:spcAft>
                <a:spcPts val="600"/>
              </a:spcAft>
              <a:buClr>
                <a:srgbClr val="398EC5"/>
              </a:buClr>
              <a:buFont typeface="Wingdings" panose="05000000000000000000" pitchFamily="2" charset="2"/>
              <a:buChar char="§"/>
              <a:defRPr sz="1050" b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AU" sz="1200" b="0" dirty="0">
                <a:solidFill>
                  <a:srgbClr val="747476"/>
                </a:solidFill>
              </a:rPr>
              <a:t>Failure to register in the timeframe will require you to re-request a verification email.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AU" sz="1200" b="0" dirty="0">
                <a:solidFill>
                  <a:srgbClr val="747476"/>
                </a:solidFill>
              </a:rPr>
              <a:t>References to Pegasus will appear on the email and the domain poweredbyonsite.com  - these are valid Pegasus links.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AU" sz="1200" b="0" dirty="0">
                <a:solidFill>
                  <a:srgbClr val="747476"/>
                </a:solidFill>
              </a:rPr>
              <a:t>Avetta acquired Pegasus in 2021.</a:t>
            </a:r>
            <a:endParaRPr lang="en-AU" b="0" dirty="0"/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AU" b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082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sky, day, several&#10;&#10;Description automatically generated">
            <a:extLst>
              <a:ext uri="{FF2B5EF4-FFF2-40B4-BE49-F238E27FC236}">
                <a16:creationId xmlns:a16="http://schemas.microsoft.com/office/drawing/2014/main" id="{034DBE5A-D43C-30B4-67D8-346E31E55B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84" r="17352"/>
          <a:stretch/>
        </p:blipFill>
        <p:spPr>
          <a:xfrm>
            <a:off x="-1" y="0"/>
            <a:ext cx="9144001" cy="6858000"/>
          </a:xfrm>
          <a:prstGeom prst="rect">
            <a:avLst/>
          </a:prstGeom>
          <a:solidFill>
            <a:srgbClr val="398EC6">
              <a:alpha val="36000"/>
            </a:srgbClr>
          </a:solidFill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EB381A0-72DA-11B1-5DAB-9685C2907D45}"/>
              </a:ext>
            </a:extLst>
          </p:cNvPr>
          <p:cNvSpPr/>
          <p:nvPr/>
        </p:nvSpPr>
        <p:spPr>
          <a:xfrm>
            <a:off x="-138896" y="3429000"/>
            <a:ext cx="9873205" cy="2385874"/>
          </a:xfrm>
          <a:prstGeom prst="rect">
            <a:avLst/>
          </a:prstGeom>
          <a:solidFill>
            <a:schemeClr val="accent3">
              <a:lumMod val="20000"/>
              <a:lumOff val="8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22A1EA-FF4D-8669-DDFC-45AAEBD5FFB8}"/>
              </a:ext>
            </a:extLst>
          </p:cNvPr>
          <p:cNvGrpSpPr/>
          <p:nvPr/>
        </p:nvGrpSpPr>
        <p:grpSpPr>
          <a:xfrm>
            <a:off x="1690370" y="3429000"/>
            <a:ext cx="6222107" cy="1354217"/>
            <a:chOff x="2250913" y="7436720"/>
            <a:chExt cx="16592283" cy="361124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31749A-9FE2-845B-5704-BA0BA7F966B7}"/>
                </a:ext>
              </a:extLst>
            </p:cNvPr>
            <p:cNvSpPr txBox="1"/>
            <p:nvPr/>
          </p:nvSpPr>
          <p:spPr>
            <a:xfrm>
              <a:off x="10299011" y="8785162"/>
              <a:ext cx="492616" cy="677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endParaRPr lang="en-US" sz="1050" spc="225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A6181A2-6725-6523-B924-7398C93020D9}"/>
                </a:ext>
              </a:extLst>
            </p:cNvPr>
            <p:cNvSpPr txBox="1"/>
            <p:nvPr/>
          </p:nvSpPr>
          <p:spPr>
            <a:xfrm>
              <a:off x="2250913" y="7436720"/>
              <a:ext cx="16592283" cy="36112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b="1" dirty="0">
                  <a:solidFill>
                    <a:schemeClr val="bg1"/>
                  </a:solidFill>
                  <a:latin typeface="Lato Black" panose="020F0502020204030203" pitchFamily="34" charset="77"/>
                  <a:ea typeface="Lato Black" panose="020F0502020204030203" pitchFamily="34" charset="0"/>
                  <a:cs typeface="Lato Black" panose="020F0502020204030203" pitchFamily="34" charset="0"/>
                </a:rPr>
                <a:t>SUPPORT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endParaRPr lang="en-US" sz="3600" b="1" dirty="0">
                <a:solidFill>
                  <a:schemeClr val="bg1"/>
                </a:solidFill>
                <a:latin typeface="Lato Black" panose="020F0502020204030203" pitchFamily="34" charset="77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5DB92C7-BD7C-58C3-D548-A95664FF2E4D}"/>
              </a:ext>
            </a:extLst>
          </p:cNvPr>
          <p:cNvSpPr/>
          <p:nvPr/>
        </p:nvSpPr>
        <p:spPr>
          <a:xfrm>
            <a:off x="-138896" y="1400537"/>
            <a:ext cx="9734309" cy="1034585"/>
          </a:xfrm>
          <a:prstGeom prst="rect">
            <a:avLst/>
          </a:prstGeom>
          <a:solidFill>
            <a:schemeClr val="accent3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Web design with solid fill">
            <a:extLst>
              <a:ext uri="{FF2B5EF4-FFF2-40B4-BE49-F238E27FC236}">
                <a16:creationId xmlns:a16="http://schemas.microsoft.com/office/drawing/2014/main" id="{94B42DD5-9E24-BF4C-5C58-72E29E8994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80956" y="4013573"/>
            <a:ext cx="623304" cy="623304"/>
          </a:xfrm>
          <a:prstGeom prst="rect">
            <a:avLst/>
          </a:prstGeom>
        </p:spPr>
      </p:pic>
      <p:pic>
        <p:nvPicPr>
          <p:cNvPr id="6" name="Graphic 5" descr="Call center with solid fill">
            <a:extLst>
              <a:ext uri="{FF2B5EF4-FFF2-40B4-BE49-F238E27FC236}">
                <a16:creationId xmlns:a16="http://schemas.microsoft.com/office/drawing/2014/main" id="{89EC5500-4A8E-12F3-41F6-FD48DDA9D9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80956" y="4530095"/>
            <a:ext cx="623304" cy="623304"/>
          </a:xfrm>
          <a:prstGeom prst="rect">
            <a:avLst/>
          </a:prstGeom>
        </p:spPr>
      </p:pic>
      <p:pic>
        <p:nvPicPr>
          <p:cNvPr id="8" name="Graphic 7" descr="Email with solid fill">
            <a:extLst>
              <a:ext uri="{FF2B5EF4-FFF2-40B4-BE49-F238E27FC236}">
                <a16:creationId xmlns:a16="http://schemas.microsoft.com/office/drawing/2014/main" id="{7A455CB3-0F10-EA66-03A4-EE01B806A8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80956" y="5153791"/>
            <a:ext cx="623304" cy="6233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57AC019-C7E2-AD48-91D5-32E8370D3564}"/>
              </a:ext>
            </a:extLst>
          </p:cNvPr>
          <p:cNvSpPr txBox="1"/>
          <p:nvPr/>
        </p:nvSpPr>
        <p:spPr>
          <a:xfrm>
            <a:off x="3004259" y="4156079"/>
            <a:ext cx="4449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Lato" panose="020F0502020204030203" pitchFamily="34" charset="0"/>
              </a:rPr>
              <a:t>https://totikaprequal-avetta.co.nz/</a:t>
            </a:r>
            <a:endParaRPr lang="en-AU" b="1" dirty="0">
              <a:latin typeface="Lato" panose="020F0502020204030203" pitchFamily="34" charset="0"/>
            </a:endParaRPr>
          </a:p>
          <a:p>
            <a:endParaRPr lang="en-AU" b="1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r>
              <a:rPr lang="en-AU" b="1" dirty="0">
                <a:solidFill>
                  <a:schemeClr val="bg1"/>
                </a:solidFill>
                <a:latin typeface="Lato" panose="020F0502020204030203" pitchFamily="34" charset="0"/>
              </a:rPr>
              <a:t>Phone: </a:t>
            </a:r>
            <a:r>
              <a:rPr lang="en-US" dirty="0">
                <a:solidFill>
                  <a:schemeClr val="bg1"/>
                </a:solidFill>
              </a:rPr>
              <a:t>07 542 0857</a:t>
            </a:r>
          </a:p>
          <a:p>
            <a:endParaRPr lang="en-US" b="1" dirty="0">
              <a:latin typeface="Lato" panose="020F0502020204030203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Lato" panose="020F0502020204030203" pitchFamily="34" charset="0"/>
              </a:rPr>
              <a:t>totikaprequal@avetta.com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3DBDDEDB-F9BB-68C9-FE44-9A02ADD8448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52970"/>
          <a:stretch/>
        </p:blipFill>
        <p:spPr>
          <a:xfrm>
            <a:off x="3157224" y="1490618"/>
            <a:ext cx="3142068" cy="8544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35926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Z7so2DD5"/>
  <p:tag name="ARTICULATE_PROJECT_OPEN" val="0"/>
  <p:tag name="ARTICULATE_SLIDE_COUNT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383fe64-d884-482b-bcda-c81899b55164">
      <Terms xmlns="http://schemas.microsoft.com/office/infopath/2007/PartnerControls"/>
    </lcf76f155ced4ddcb4097134ff3c332f>
    <TaxCatchAll xmlns="a7068ccc-b389-4237-ac40-890bc44a30ba" xsi:nil="true"/>
    <_ip_UnifiedCompliancePolicyUIAction xmlns="http://schemas.microsoft.com/sharepoint/v3" xsi:nil="true"/>
    <_Flow_SignoffStatus xmlns="d383fe64-d884-482b-bcda-c81899b55164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020480691FE244A0340D78FC79B33A" ma:contentTypeVersion="19" ma:contentTypeDescription="Create a new document." ma:contentTypeScope="" ma:versionID="c362b427e91916893f900cd8f595136d">
  <xsd:schema xmlns:xsd="http://www.w3.org/2001/XMLSchema" xmlns:xs="http://www.w3.org/2001/XMLSchema" xmlns:p="http://schemas.microsoft.com/office/2006/metadata/properties" xmlns:ns1="http://schemas.microsoft.com/sharepoint/v3" xmlns:ns2="d383fe64-d884-482b-bcda-c81899b55164" xmlns:ns3="a7068ccc-b389-4237-ac40-890bc44a30ba" targetNamespace="http://schemas.microsoft.com/office/2006/metadata/properties" ma:root="true" ma:fieldsID="218ff06034eeae2aaedc87838ccd3fa0" ns1:_="" ns2:_="" ns3:_="">
    <xsd:import namespace="http://schemas.microsoft.com/sharepoint/v3"/>
    <xsd:import namespace="d383fe64-d884-482b-bcda-c81899b55164"/>
    <xsd:import namespace="a7068ccc-b389-4237-ac40-890bc44a30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83fe64-d884-482b-bcda-c81899b551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5b9d3ed6-264b-4833-bb08-f5ee743b94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068ccc-b389-4237-ac40-890bc44a30b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d269c736-6dea-4601-852e-17bad65a4685}" ma:internalName="TaxCatchAll" ma:showField="CatchAllData" ma:web="a7068ccc-b389-4237-ac40-890bc44a30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6330B3C278D14FBACDA1A17B6C1054" ma:contentTypeVersion="17" ma:contentTypeDescription="Create a new document." ma:contentTypeScope="" ma:versionID="eebafd44b45dfea55ea01e568b4e86d0">
  <xsd:schema xmlns:xsd="http://www.w3.org/2001/XMLSchema" xmlns:xs="http://www.w3.org/2001/XMLSchema" xmlns:p="http://schemas.microsoft.com/office/2006/metadata/properties" xmlns:ns2="3b6181eb-028f-4dca-b478-1e1bb851e8d1" xmlns:ns3="df049e47-e35d-4810-a123-2fc6a680bdb6" targetNamespace="http://schemas.microsoft.com/office/2006/metadata/properties" ma:root="true" ma:fieldsID="52773b008bd249b0a4d2aa5475cf71f3" ns2:_="" ns3:_="">
    <xsd:import namespace="3b6181eb-028f-4dca-b478-1e1bb851e8d1"/>
    <xsd:import namespace="df049e47-e35d-4810-a123-2fc6a680bdb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6181eb-028f-4dca-b478-1e1bb851e8d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0b19e309-a81d-4154-9376-b7058e4eb579}" ma:internalName="TaxCatchAll" ma:showField="CatchAllData" ma:web="3b6181eb-028f-4dca-b478-1e1bb851e8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049e47-e35d-4810-a123-2fc6a680bd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b9d3ed6-264b-4833-bb08-f5ee743b94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FD28AA-75CC-4D00-B233-EC4460A381C9}">
  <ds:schemaRefs>
    <ds:schemaRef ds:uri="http://schemas.microsoft.com/office/2006/metadata/properties"/>
    <ds:schemaRef ds:uri="http://schemas.microsoft.com/office/infopath/2007/PartnerControls"/>
    <ds:schemaRef ds:uri="df049e47-e35d-4810-a123-2fc6a680bdb6"/>
    <ds:schemaRef ds:uri="3b6181eb-028f-4dca-b478-1e1bb851e8d1"/>
  </ds:schemaRefs>
</ds:datastoreItem>
</file>

<file path=customXml/itemProps2.xml><?xml version="1.0" encoding="utf-8"?>
<ds:datastoreItem xmlns:ds="http://schemas.openxmlformats.org/officeDocument/2006/customXml" ds:itemID="{59DB50BA-3355-4D54-AD57-656012A146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6F3BEC-5B33-4E68-9398-7E107CC0CD0E}"/>
</file>

<file path=customXml/itemProps4.xml><?xml version="1.0" encoding="utf-8"?>
<ds:datastoreItem xmlns:ds="http://schemas.openxmlformats.org/officeDocument/2006/customXml" ds:itemID="{6ECEA3BD-9849-4B0D-9F3B-370AF7C6A9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6181eb-028f-4dca-b478-1e1bb851e8d1"/>
    <ds:schemaRef ds:uri="df049e47-e35d-4810-a123-2fc6a680bd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2767</TotalTime>
  <Words>240</Words>
  <Application>Microsoft Office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Lato</vt:lpstr>
      <vt:lpstr>Lato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Constable</dc:creator>
  <cp:lastModifiedBy>Jenny Llewellyn</cp:lastModifiedBy>
  <cp:revision>184</cp:revision>
  <dcterms:created xsi:type="dcterms:W3CDTF">2019-01-08T13:08:19Z</dcterms:created>
  <dcterms:modified xsi:type="dcterms:W3CDTF">2023-04-17T01:00:01Z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FCC3AD55-43CE-485E-B695-C2F8F190AD18</vt:lpwstr>
  </property>
  <property fmtid="{D5CDD505-2E9C-101B-9397-08002B2CF9AE}" pid="3" name="ArticulatePath">
    <vt:lpwstr>Pegasus User Guides template</vt:lpwstr>
  </property>
  <property fmtid="{D5CDD505-2E9C-101B-9397-08002B2CF9AE}" pid="4" name="ContentTypeId">
    <vt:lpwstr>0x010100036330B3C278D14FBACDA1A17B6C1054</vt:lpwstr>
  </property>
  <property fmtid="{D5CDD505-2E9C-101B-9397-08002B2CF9AE}" pid="5" name="_dlc_DocIdItemGuid">
    <vt:lpwstr>d683dfe3-c56c-4f93-9faa-278927a29c65</vt:lpwstr>
  </property>
</Properties>
</file>